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
  </p:notesMasterIdLst>
  <p:sldIdLst>
    <p:sldId id="256" r:id="rId2"/>
    <p:sldId id="259" r:id="rId3"/>
    <p:sldId id="257" r:id="rId4"/>
    <p:sldId id="258"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2749EA-3F29-4084-B15A-5D158039417D}" type="datetimeFigureOut">
              <a:rPr lang="en-US" smtClean="0"/>
              <a:pPr/>
              <a:t>8/7/2024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C78846-7330-416E-B320-FAF6FDECB05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C78846-7330-416E-B320-FAF6FDECB05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C78846-7330-416E-B320-FAF6FDECB05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C78846-7330-416E-B320-FAF6FDECB05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C78846-7330-416E-B320-FAF6FDECB05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C78846-7330-416E-B320-FAF6FDECB05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C78846-7330-416E-B320-FAF6FDECB05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C78846-7330-416E-B320-FAF6FDECB05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C78846-7330-416E-B320-FAF6FDECB05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C78846-7330-416E-B320-FAF6FDECB05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C78846-7330-416E-B320-FAF6FDECB05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C78846-7330-416E-B320-FAF6FDECB05B}"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8C51FC11-F83E-40A0-830D-90AC1789F350}" type="datetimeFigureOut">
              <a:rPr lang="en-US" smtClean="0"/>
              <a:pPr/>
              <a:t>8/7/2024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696BEF8E-7942-471D-8C30-73C0ED0FC24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51FC11-F83E-40A0-830D-90AC1789F350}" type="datetimeFigureOut">
              <a:rPr lang="en-US" smtClean="0"/>
              <a:pPr/>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EF8E-7942-471D-8C30-73C0ED0FC24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C51FC11-F83E-40A0-830D-90AC1789F350}" type="datetimeFigureOut">
              <a:rPr lang="en-US" smtClean="0"/>
              <a:pPr/>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696BEF8E-7942-471D-8C30-73C0ED0FC24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C51FC11-F83E-40A0-830D-90AC1789F350}" type="datetimeFigureOut">
              <a:rPr lang="en-US" smtClean="0"/>
              <a:pPr/>
              <a:t>8/7/2024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BEF8E-7942-471D-8C30-73C0ED0FC24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C51FC11-F83E-40A0-830D-90AC1789F350}" type="datetimeFigureOut">
              <a:rPr lang="en-US" smtClean="0"/>
              <a:pPr/>
              <a:t>8/7/2024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6BEF8E-7942-471D-8C30-73C0ED0FC24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C51FC11-F83E-40A0-830D-90AC1789F350}" type="datetimeFigureOut">
              <a:rPr lang="en-US" smtClean="0"/>
              <a:pPr/>
              <a:t>8/7/2024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6BEF8E-7942-471D-8C30-73C0ED0FC24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1FC11-F83E-40A0-830D-90AC1789F350}" type="datetimeFigureOut">
              <a:rPr lang="en-US" smtClean="0"/>
              <a:pPr/>
              <a:t>8/7/2024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6BEF8E-7942-471D-8C30-73C0ED0FC24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C51FC11-F83E-40A0-830D-90AC1789F350}" type="datetimeFigureOut">
              <a:rPr lang="en-US" smtClean="0"/>
              <a:pPr/>
              <a:t>8/7/2024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BEF8E-7942-471D-8C30-73C0ED0FC24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C51FC11-F83E-40A0-830D-90AC1789F350}" type="datetimeFigureOut">
              <a:rPr lang="en-US" smtClean="0"/>
              <a:pPr/>
              <a:t>8/7/2024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BEF8E-7942-471D-8C30-73C0ED0FC24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51FC11-F83E-40A0-830D-90AC1789F350}" type="datetimeFigureOut">
              <a:rPr lang="en-US" smtClean="0"/>
              <a:pPr/>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EF8E-7942-471D-8C30-73C0ED0FC24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51FC11-F83E-40A0-830D-90AC1789F350}" type="datetimeFigureOut">
              <a:rPr lang="en-US" smtClean="0"/>
              <a:pPr/>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EF8E-7942-471D-8C30-73C0ED0FC24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prstClr val="black"/>
              <a:schemeClr val="accent1">
                <a:tint val="45000"/>
                <a:satMod val="400000"/>
              </a:schemeClr>
            </a:duotone>
          </a:blip>
          <a:srcRect/>
          <a:tile tx="0" ty="0" sx="100000" sy="100000" flip="none" algn="tl"/>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C51FC11-F83E-40A0-830D-90AC1789F350}" type="datetimeFigureOut">
              <a:rPr lang="en-US" smtClean="0"/>
              <a:pPr/>
              <a:t>8/7/2024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96BEF8E-7942-471D-8C30-73C0ED0FC24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85720" y="214290"/>
            <a:ext cx="8229600" cy="1231106"/>
          </a:xfrm>
          <a:prstGeom prst="rect">
            <a:avLst/>
          </a:prstGeom>
          <a:solidFill>
            <a:schemeClr val="accent3">
              <a:lumMod val="75000"/>
            </a:schemeClr>
          </a:solidFill>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000" cap="none" dirty="0" smtClean="0">
                <a:ln w="50800"/>
                <a:solidFill>
                  <a:schemeClr val="bg1">
                    <a:shade val="50000"/>
                  </a:schemeClr>
                </a:solidFill>
                <a:effectLst/>
                <a:latin typeface="Times New Roman" pitchFamily="18" charset="0"/>
                <a:cs typeface="Times New Roman" pitchFamily="18" charset="0"/>
              </a:rPr>
              <a:t>TAMRALIPTA INSTITUTE OF MANAGEMENTB &amp; TECHNOLLOGY (212) </a:t>
            </a:r>
            <a:br>
              <a:rPr lang="en-US" sz="2000" cap="none" dirty="0" smtClean="0">
                <a:ln w="50800"/>
                <a:solidFill>
                  <a:schemeClr val="bg1">
                    <a:shade val="50000"/>
                  </a:schemeClr>
                </a:solidFill>
                <a:effectLst/>
                <a:latin typeface="Times New Roman" pitchFamily="18" charset="0"/>
                <a:cs typeface="Times New Roman" pitchFamily="18" charset="0"/>
              </a:rPr>
            </a:br>
            <a:r>
              <a:rPr lang="en-US" sz="2000" cap="none" dirty="0" smtClean="0">
                <a:ln w="50800"/>
                <a:solidFill>
                  <a:schemeClr val="bg1">
                    <a:shade val="50000"/>
                  </a:schemeClr>
                </a:solidFill>
                <a:effectLst/>
                <a:latin typeface="Times New Roman" pitchFamily="18" charset="0"/>
                <a:cs typeface="Times New Roman" pitchFamily="18" charset="0"/>
              </a:rPr>
              <a:t>AFFILIATED BY MAULANA ABDUL KALAM AZAD UNIVERSITY OF TECHNOLOGY, WEST BENGAL</a:t>
            </a:r>
            <a:endParaRPr lang="en-US" sz="2000" cap="none" dirty="0">
              <a:ln w="50800"/>
              <a:solidFill>
                <a:schemeClr val="bg1">
                  <a:shade val="50000"/>
                </a:schemeClr>
              </a:solidFill>
              <a:effectLst/>
            </a:endParaRPr>
          </a:p>
        </p:txBody>
      </p:sp>
      <p:pic>
        <p:nvPicPr>
          <p:cNvPr id="5" name="Picture 2"/>
          <p:cNvPicPr>
            <a:picLocks noChangeAspect="1" noChangeArrowheads="1"/>
          </p:cNvPicPr>
          <p:nvPr/>
        </p:nvPicPr>
        <p:blipFill>
          <a:blip r:embed="rId3" cstate="print"/>
          <a:srcRect/>
          <a:stretch>
            <a:fillRect/>
          </a:stretch>
        </p:blipFill>
        <p:spPr bwMode="auto">
          <a:xfrm>
            <a:off x="3214678" y="1571612"/>
            <a:ext cx="2425713" cy="2416924"/>
          </a:xfrm>
          <a:prstGeom prst="rect">
            <a:avLst/>
          </a:prstGeom>
          <a:noFill/>
          <a:ln w="9525">
            <a:noFill/>
            <a:miter lim="800000"/>
            <a:headEnd/>
            <a:tailEnd/>
          </a:ln>
          <a:effectLst/>
        </p:spPr>
      </p:pic>
      <p:sp>
        <p:nvSpPr>
          <p:cNvPr id="6" name="Subtitle 5"/>
          <p:cNvSpPr>
            <a:spLocks noGrp="1"/>
          </p:cNvSpPr>
          <p:nvPr>
            <p:ph type="subTitle" idx="1"/>
          </p:nvPr>
        </p:nvSpPr>
        <p:spPr>
          <a:xfrm>
            <a:off x="1191491" y="4107552"/>
            <a:ext cx="6400800" cy="1752600"/>
          </a:xfrm>
        </p:spPr>
        <p:txBody>
          <a:bodyPr/>
          <a:lstStyle/>
          <a:p>
            <a:r>
              <a:rPr lang="en-US" dirty="0" smtClean="0">
                <a:solidFill>
                  <a:schemeClr val="bg1"/>
                </a:solidFill>
              </a:rPr>
              <a:t>By </a:t>
            </a:r>
            <a:r>
              <a:rPr lang="en-US" dirty="0" err="1" smtClean="0">
                <a:solidFill>
                  <a:schemeClr val="bg1"/>
                </a:solidFill>
              </a:rPr>
              <a:t>S</a:t>
            </a:r>
            <a:r>
              <a:rPr lang="en-US" dirty="0" err="1" smtClean="0">
                <a:solidFill>
                  <a:schemeClr val="bg1"/>
                </a:solidFill>
              </a:rPr>
              <a:t>apikul</a:t>
            </a:r>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28596" y="642918"/>
            <a:ext cx="7715304" cy="369332"/>
          </a:xfrm>
          <a:prstGeom prst="rect">
            <a:avLst/>
          </a:prstGeom>
          <a:solidFill>
            <a:schemeClr val="accent3">
              <a:lumMod val="75000"/>
            </a:schemeClr>
          </a:solidFill>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l"/>
            <a:r>
              <a:rPr lang="en-US" sz="2400" dirty="0" smtClean="0">
                <a:solidFill>
                  <a:srgbClr val="FFFFCC"/>
                </a:solidFill>
                <a:latin typeface="Tahoma"/>
              </a:rPr>
              <a:t>CONTENT</a:t>
            </a:r>
            <a:endParaRPr lang="en-US" sz="2400" cap="none" dirty="0">
              <a:ln w="50800"/>
              <a:solidFill>
                <a:srgbClr val="FFFF00"/>
              </a:solidFill>
              <a:effectLst/>
            </a:endParaRPr>
          </a:p>
        </p:txBody>
      </p:sp>
      <p:sp>
        <p:nvSpPr>
          <p:cNvPr id="6" name="Subtitle 5"/>
          <p:cNvSpPr>
            <a:spLocks noGrp="1"/>
          </p:cNvSpPr>
          <p:nvPr>
            <p:ph type="subTitle" idx="1"/>
          </p:nvPr>
        </p:nvSpPr>
        <p:spPr>
          <a:xfrm>
            <a:off x="1071538" y="1428736"/>
            <a:ext cx="7715304" cy="3071834"/>
          </a:xfrm>
          <a:solidFill>
            <a:schemeClr val="accent3">
              <a:lumMod val="75000"/>
            </a:schemeClr>
          </a:solidFill>
        </p:spPr>
        <p:txBody>
          <a:bodyPr>
            <a:noAutofit/>
          </a:bodyPr>
          <a:lstStyle/>
          <a:p>
            <a:pPr algn="l"/>
            <a:r>
              <a:rPr lang="en-US" sz="2400" b="1" dirty="0" smtClean="0">
                <a:solidFill>
                  <a:schemeClr val="bg1"/>
                </a:solidFill>
              </a:rPr>
              <a:t>Introduction to Data Structures </a:t>
            </a:r>
          </a:p>
          <a:p>
            <a:pPr algn="l">
              <a:buFont typeface="Wingdings" pitchFamily="2" charset="2"/>
              <a:buChar char="q"/>
            </a:pPr>
            <a:r>
              <a:rPr lang="en-US" sz="2400" b="1" dirty="0" smtClean="0">
                <a:solidFill>
                  <a:schemeClr val="bg1"/>
                </a:solidFill>
              </a:rPr>
              <a:t>Operations on Doubly Linked List </a:t>
            </a:r>
          </a:p>
          <a:p>
            <a:pPr algn="l">
              <a:buFont typeface="Wingdings" pitchFamily="2" charset="2"/>
              <a:buChar char="q"/>
            </a:pPr>
            <a:r>
              <a:rPr lang="en-US" sz="2400" b="1" dirty="0" smtClean="0">
                <a:solidFill>
                  <a:schemeClr val="bg1"/>
                </a:solidFill>
              </a:rPr>
              <a:t>Implementation in C</a:t>
            </a:r>
          </a:p>
          <a:p>
            <a:pPr algn="l">
              <a:buFont typeface="Wingdings" pitchFamily="2" charset="2"/>
              <a:buChar char="q"/>
            </a:pPr>
            <a:r>
              <a:rPr lang="en-US" sz="2400" b="1" dirty="0" smtClean="0">
                <a:solidFill>
                  <a:schemeClr val="bg1"/>
                </a:solidFill>
              </a:rPr>
              <a:t> Advantages of Doubly Linked List </a:t>
            </a:r>
          </a:p>
          <a:p>
            <a:pPr algn="l">
              <a:buFont typeface="Wingdings" pitchFamily="2" charset="2"/>
              <a:buChar char="q"/>
            </a:pPr>
            <a:r>
              <a:rPr lang="en-US" sz="2400" b="1" dirty="0" smtClean="0">
                <a:solidFill>
                  <a:schemeClr val="bg1"/>
                </a:solidFill>
              </a:rPr>
              <a:t>Disadvantages of Doubly Linked List </a:t>
            </a:r>
          </a:p>
          <a:p>
            <a:pPr algn="l">
              <a:buFont typeface="Wingdings" pitchFamily="2" charset="2"/>
              <a:buChar char="q"/>
            </a:pPr>
            <a:r>
              <a:rPr lang="en-US" sz="2400" b="1" dirty="0" smtClean="0">
                <a:solidFill>
                  <a:schemeClr val="bg1"/>
                </a:solidFill>
              </a:rPr>
              <a:t>Real-World Applications </a:t>
            </a:r>
          </a:p>
          <a:p>
            <a:pPr algn="l">
              <a:buFont typeface="Wingdings" pitchFamily="2" charset="2"/>
              <a:buChar char="q"/>
            </a:pPr>
            <a:r>
              <a:rPr lang="en-US" sz="2400" b="1" dirty="0" smtClean="0">
                <a:solidFill>
                  <a:schemeClr val="bg1"/>
                </a:solidFill>
              </a:rPr>
              <a:t>Conclusion</a:t>
            </a:r>
            <a:r>
              <a:rPr lang="en-US" sz="2000" dirty="0" smtClean="0">
                <a:solidFill>
                  <a:schemeClr val="bg1"/>
                </a:solidFill>
              </a:rPr>
              <a:t/>
            </a:r>
            <a:br>
              <a:rPr lang="en-US" sz="2000" dirty="0" smtClean="0">
                <a:solidFill>
                  <a:schemeClr val="bg1"/>
                </a:solidFill>
              </a:rPr>
            </a:br>
            <a:r>
              <a:rPr lang="en-US" sz="2000" dirty="0" smtClean="0">
                <a:solidFill>
                  <a:schemeClr val="bg1"/>
                </a:solidFill>
              </a:rPr>
              <a:t/>
            </a:r>
            <a:br>
              <a:rPr lang="en-US" sz="2000" dirty="0" smtClean="0">
                <a:solidFill>
                  <a:schemeClr val="bg1"/>
                </a:solidFill>
              </a:rPr>
            </a:br>
            <a:endParaRPr lang="en-US" sz="20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28596" y="642918"/>
            <a:ext cx="7715304" cy="369332"/>
          </a:xfrm>
          <a:prstGeom prst="rect">
            <a:avLst/>
          </a:prstGeom>
          <a:solidFill>
            <a:schemeClr val="accent3">
              <a:lumMod val="75000"/>
            </a:schemeClr>
          </a:solidFill>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l"/>
            <a:r>
              <a:rPr lang="en-US" sz="2400" dirty="0" smtClean="0">
                <a:solidFill>
                  <a:srgbClr val="FFFF00"/>
                </a:solidFill>
              </a:rPr>
              <a:t>Introduction to Data Structures</a:t>
            </a:r>
            <a:endParaRPr lang="en-US" sz="2400" cap="none" dirty="0">
              <a:ln w="50800"/>
              <a:solidFill>
                <a:srgbClr val="FFFF00"/>
              </a:solidFill>
              <a:effectLst/>
            </a:endParaRPr>
          </a:p>
        </p:txBody>
      </p:sp>
      <p:sp>
        <p:nvSpPr>
          <p:cNvPr id="6" name="Subtitle 5"/>
          <p:cNvSpPr>
            <a:spLocks noGrp="1"/>
          </p:cNvSpPr>
          <p:nvPr>
            <p:ph type="subTitle" idx="1"/>
          </p:nvPr>
        </p:nvSpPr>
        <p:spPr>
          <a:xfrm>
            <a:off x="928662" y="1428736"/>
            <a:ext cx="7715304" cy="4857784"/>
          </a:xfrm>
          <a:solidFill>
            <a:schemeClr val="accent3">
              <a:lumMod val="75000"/>
            </a:schemeClr>
          </a:solidFill>
        </p:spPr>
        <p:txBody>
          <a:bodyPr>
            <a:noAutofit/>
          </a:bodyPr>
          <a:lstStyle/>
          <a:p>
            <a:pPr algn="l">
              <a:buFont typeface="Wingdings" pitchFamily="2" charset="2"/>
              <a:buChar char="q"/>
            </a:pPr>
            <a:r>
              <a:rPr lang="en-US" sz="2000" b="1" u="sng" dirty="0" smtClean="0">
                <a:solidFill>
                  <a:srgbClr val="FFFF00"/>
                </a:solidFill>
              </a:rPr>
              <a:t>DATA STRUCTURE:</a:t>
            </a:r>
          </a:p>
          <a:p>
            <a:pPr algn="l"/>
            <a:r>
              <a:rPr lang="en-US" sz="2000" b="1" dirty="0" smtClean="0">
                <a:solidFill>
                  <a:schemeClr val="bg1"/>
                </a:solidFill>
              </a:rPr>
              <a:t>A data structure is a specialized format for organizing, processing, retrieving and storing data.</a:t>
            </a:r>
            <a:r>
              <a:rPr lang="en-US" b="1" dirty="0" smtClean="0">
                <a:solidFill>
                  <a:schemeClr val="bg1"/>
                </a:solidFill>
              </a:rPr>
              <a:t> </a:t>
            </a:r>
          </a:p>
          <a:p>
            <a:pPr algn="l"/>
            <a:endParaRPr lang="en-US" b="1" dirty="0" smtClean="0">
              <a:solidFill>
                <a:schemeClr val="bg1"/>
              </a:solidFill>
            </a:endParaRPr>
          </a:p>
          <a:p>
            <a:pPr algn="l">
              <a:buFont typeface="Wingdings" pitchFamily="2" charset="2"/>
              <a:buChar char="q"/>
            </a:pPr>
            <a:r>
              <a:rPr lang="en-US" sz="2000" b="1" u="sng" dirty="0" smtClean="0">
                <a:solidFill>
                  <a:srgbClr val="FFFF00"/>
                </a:solidFill>
              </a:rPr>
              <a:t>IMPORTANCE</a:t>
            </a:r>
            <a:r>
              <a:rPr lang="en-US" sz="2000" b="1" dirty="0" smtClean="0">
                <a:solidFill>
                  <a:schemeClr val="bg1"/>
                </a:solidFill>
              </a:rPr>
              <a:t>:</a:t>
            </a:r>
            <a:br>
              <a:rPr lang="en-US" sz="2000" b="1" dirty="0" smtClean="0">
                <a:solidFill>
                  <a:schemeClr val="bg1"/>
                </a:solidFill>
              </a:rPr>
            </a:br>
            <a:r>
              <a:rPr lang="en-US" sz="2000" b="1" dirty="0" smtClean="0">
                <a:solidFill>
                  <a:schemeClr val="bg1"/>
                </a:solidFill>
              </a:rPr>
              <a:t> Data structures can offer many benefits to your computer programs, such as improving the efficiency and speed of your algorithms. By selecting the right data structure for your data and operations, you can reduce the time and space complexity of your code, making it run faster and use less memory  </a:t>
            </a:r>
          </a:p>
          <a:p>
            <a:pPr algn="l"/>
            <a:endParaRPr lang="en-US" sz="2000" b="1" dirty="0" smtClean="0">
              <a:solidFill>
                <a:schemeClr val="bg1"/>
              </a:solidFill>
            </a:endParaRPr>
          </a:p>
          <a:p>
            <a:pPr algn="l"/>
            <a:r>
              <a:rPr lang="en-US" sz="2000" b="1" dirty="0" smtClean="0">
                <a:solidFill>
                  <a:schemeClr val="bg1"/>
                </a:solidFill>
              </a:rPr>
              <a:t>Types of data structures (linear and non-linear)</a:t>
            </a:r>
          </a:p>
          <a:p>
            <a:pPr algn="l"/>
            <a:r>
              <a:rPr lang="en-US" sz="2000" b="1" dirty="0" smtClean="0">
                <a:solidFill>
                  <a:schemeClr val="bg1"/>
                </a:solidFill>
              </a:rPr>
              <a:t> Overview of linked lists (singly and doubly linked lists)</a:t>
            </a:r>
          </a:p>
          <a:p>
            <a:pPr algn="l">
              <a:buFont typeface="Wingdings" pitchFamily="2" charset="2"/>
              <a:buChar char="q"/>
            </a:pPr>
            <a:r>
              <a:rPr lang="en-US" sz="2000" b="1" dirty="0" smtClean="0">
                <a:solidFill>
                  <a:schemeClr val="bg1"/>
                </a:solidFill>
              </a:rPr>
              <a:t/>
            </a:r>
            <a:br>
              <a:rPr lang="en-US" sz="2000" b="1" dirty="0" smtClean="0">
                <a:solidFill>
                  <a:schemeClr val="bg1"/>
                </a:solidFill>
              </a:rPr>
            </a:br>
            <a:r>
              <a:rPr lang="en-US" sz="2000" b="1" dirty="0" smtClean="0">
                <a:solidFill>
                  <a:schemeClr val="bg1"/>
                </a:solidFill>
              </a:rPr>
              <a:t/>
            </a:r>
            <a:br>
              <a:rPr lang="en-US" sz="2000" b="1" dirty="0" smtClean="0">
                <a:solidFill>
                  <a:schemeClr val="bg1"/>
                </a:solidFill>
              </a:rPr>
            </a:br>
            <a:endParaRPr lang="en-US" sz="2000" b="1"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28596" y="642918"/>
            <a:ext cx="7715304" cy="369332"/>
          </a:xfrm>
          <a:prstGeom prst="rect">
            <a:avLst/>
          </a:prstGeom>
          <a:solidFill>
            <a:schemeClr val="accent3">
              <a:lumMod val="75000"/>
            </a:schemeClr>
          </a:solidFill>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lvl="0" algn="l">
              <a:spcBef>
                <a:spcPts val="0"/>
              </a:spcBef>
              <a:defRPr/>
            </a:pPr>
            <a:r>
              <a:rPr lang="en-US" sz="2400" cap="none" dirty="0" smtClean="0">
                <a:ln>
                  <a:noFill/>
                </a:ln>
                <a:solidFill>
                  <a:srgbClr val="FFFF00"/>
                </a:solidFill>
                <a:effectLst/>
                <a:latin typeface="Tahoma"/>
              </a:rPr>
              <a:t>Doubly Linked Lists</a:t>
            </a:r>
            <a:endParaRPr lang="en-US" sz="1400" cap="none" dirty="0">
              <a:ln>
                <a:noFill/>
              </a:ln>
              <a:solidFill>
                <a:srgbClr val="FFFF00"/>
              </a:solidFill>
              <a:effectLst/>
              <a:latin typeface="Arial"/>
            </a:endParaRPr>
          </a:p>
        </p:txBody>
      </p:sp>
      <p:sp>
        <p:nvSpPr>
          <p:cNvPr id="6" name="Subtitle 5"/>
          <p:cNvSpPr>
            <a:spLocks noGrp="1"/>
          </p:cNvSpPr>
          <p:nvPr>
            <p:ph type="subTitle" idx="1"/>
          </p:nvPr>
        </p:nvSpPr>
        <p:spPr>
          <a:xfrm>
            <a:off x="857224" y="1500174"/>
            <a:ext cx="6400800" cy="1928826"/>
          </a:xfrm>
          <a:solidFill>
            <a:schemeClr val="accent3">
              <a:lumMod val="75000"/>
            </a:schemeClr>
          </a:solidFill>
        </p:spPr>
        <p:txBody>
          <a:bodyPr>
            <a:noAutofit/>
          </a:bodyPr>
          <a:lstStyle/>
          <a:p>
            <a:pPr lvl="0" algn="l">
              <a:spcBef>
                <a:spcPts val="0"/>
              </a:spcBef>
              <a:buClrTx/>
              <a:buSzTx/>
              <a:defRPr/>
            </a:pPr>
            <a:r>
              <a:rPr lang="en-US" sz="2000" b="1" u="sng" dirty="0" smtClean="0">
                <a:solidFill>
                  <a:srgbClr val="FFFF00"/>
                </a:solidFill>
              </a:rPr>
              <a:t>Definition</a:t>
            </a:r>
            <a:r>
              <a:rPr lang="en-US" sz="2000" b="1" u="sng" dirty="0" smtClean="0">
                <a:solidFill>
                  <a:schemeClr val="bg1"/>
                </a:solidFill>
              </a:rPr>
              <a:t>:</a:t>
            </a:r>
            <a:r>
              <a:rPr lang="en-US" sz="2000" b="1" dirty="0" smtClean="0">
                <a:solidFill>
                  <a:schemeClr val="bg1"/>
                </a:solidFill>
              </a:rPr>
              <a:t/>
            </a:r>
            <a:br>
              <a:rPr lang="en-US" sz="2000" b="1" dirty="0" smtClean="0">
                <a:solidFill>
                  <a:schemeClr val="bg1"/>
                </a:solidFill>
              </a:rPr>
            </a:br>
            <a:r>
              <a:rPr lang="en-US" sz="2000" b="1" dirty="0" smtClean="0">
                <a:solidFill>
                  <a:schemeClr val="bg1"/>
                </a:solidFill>
              </a:rPr>
              <a:t>A doubly linked list comprises a set of nodes, each node having a pointer to the next node in the list AND a pointer to the previous node</a:t>
            </a:r>
          </a:p>
          <a:p>
            <a:pPr lvl="0" algn="l">
              <a:spcBef>
                <a:spcPts val="0"/>
              </a:spcBef>
              <a:buClrTx/>
              <a:buSzTx/>
              <a:defRPr/>
            </a:pPr>
            <a:r>
              <a:rPr lang="en-US" sz="2000" b="1" dirty="0" smtClean="0">
                <a:solidFill>
                  <a:schemeClr val="bg1"/>
                </a:solidFill>
              </a:rPr>
              <a:t>We keep a pointer to the first node in a list head pointer and a pointers to the end of the list as the list tail point</a:t>
            </a:r>
          </a:p>
          <a:p>
            <a:pPr algn="l"/>
            <a:endParaRPr lang="en-US" sz="2000" b="1" dirty="0">
              <a:solidFill>
                <a:schemeClr val="bg1"/>
              </a:solidFill>
            </a:endParaRPr>
          </a:p>
        </p:txBody>
      </p:sp>
      <p:pic>
        <p:nvPicPr>
          <p:cNvPr id="1026" name="Picture 2"/>
          <p:cNvPicPr>
            <a:picLocks noChangeAspect="1" noChangeArrowheads="1"/>
          </p:cNvPicPr>
          <p:nvPr/>
        </p:nvPicPr>
        <p:blipFill>
          <a:blip r:embed="rId3"/>
          <a:srcRect/>
          <a:stretch>
            <a:fillRect/>
          </a:stretch>
        </p:blipFill>
        <p:spPr bwMode="auto">
          <a:xfrm>
            <a:off x="1142976" y="3643314"/>
            <a:ext cx="6076950" cy="971550"/>
          </a:xfrm>
          <a:prstGeom prst="rect">
            <a:avLst/>
          </a:prstGeom>
          <a:noFill/>
          <a:ln w="9525">
            <a:noFill/>
            <a:miter lim="800000"/>
            <a:headEnd/>
            <a:tailEnd/>
          </a:ln>
          <a:effectLst/>
        </p:spPr>
      </p:pic>
      <p:sp>
        <p:nvSpPr>
          <p:cNvPr id="5" name="Rectangle 4"/>
          <p:cNvSpPr/>
          <p:nvPr/>
        </p:nvSpPr>
        <p:spPr>
          <a:xfrm>
            <a:off x="1000100" y="4714884"/>
            <a:ext cx="6286544" cy="1200329"/>
          </a:xfrm>
          <a:prstGeom prst="rect">
            <a:avLst/>
          </a:prstGeom>
          <a:solidFill>
            <a:schemeClr val="accent3">
              <a:lumMod val="75000"/>
            </a:schemeClr>
          </a:solidFill>
        </p:spPr>
        <p:txBody>
          <a:bodyPr wrap="square">
            <a:spAutoFit/>
          </a:bodyPr>
          <a:lstStyle/>
          <a:p>
            <a:pPr lvl="0">
              <a:defRPr/>
            </a:pPr>
            <a:r>
              <a:rPr lang="en-US" b="1" dirty="0">
                <a:solidFill>
                  <a:schemeClr val="bg1"/>
                </a:solidFill>
                <a:latin typeface="Tahoma"/>
              </a:rPr>
              <a:t>Same as singly linked lists: Since lists can grow and shrink dynamically, space for the list nodes is allocated and released dynamically using malloc and free.</a:t>
            </a:r>
            <a:endParaRPr lang="en-US" sz="1400" b="1" dirty="0">
              <a:solidFill>
                <a:schemeClr val="bg1"/>
              </a:solidFill>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28596" y="642918"/>
            <a:ext cx="7715304" cy="369332"/>
          </a:xfrm>
          <a:prstGeom prst="rect">
            <a:avLst/>
          </a:prstGeom>
          <a:solidFill>
            <a:schemeClr val="accent3">
              <a:lumMod val="75000"/>
            </a:schemeClr>
          </a:solidFill>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nSpc>
                <a:spcPct val="100000"/>
              </a:lnSpc>
            </a:pPr>
            <a:r>
              <a:rPr lang="en-US" sz="2400" dirty="0" smtClean="0">
                <a:solidFill>
                  <a:srgbClr val="FFFF00"/>
                </a:solidFill>
              </a:rPr>
              <a:t>Implementation in C</a:t>
            </a:r>
            <a:endParaRPr lang="en-US" sz="2400" dirty="0">
              <a:solidFill>
                <a:srgbClr val="FFFF00"/>
              </a:solidFill>
            </a:endParaRPr>
          </a:p>
        </p:txBody>
      </p:sp>
      <p:sp>
        <p:nvSpPr>
          <p:cNvPr id="6" name="Subtitle 5"/>
          <p:cNvSpPr>
            <a:spLocks noGrp="1"/>
          </p:cNvSpPr>
          <p:nvPr>
            <p:ph type="subTitle" idx="1"/>
          </p:nvPr>
        </p:nvSpPr>
        <p:spPr>
          <a:xfrm>
            <a:off x="857224" y="1500174"/>
            <a:ext cx="6400800" cy="5000660"/>
          </a:xfrm>
          <a:solidFill>
            <a:schemeClr val="accent3">
              <a:lumMod val="75000"/>
            </a:schemeClr>
          </a:solidFill>
        </p:spPr>
        <p:txBody>
          <a:bodyPr>
            <a:noAutofit/>
          </a:bodyPr>
          <a:lstStyle/>
          <a:p>
            <a:r>
              <a:rPr lang="en-US" sz="2000" b="1" dirty="0" smtClean="0">
                <a:solidFill>
                  <a:schemeClr val="bg1"/>
                </a:solidFill>
              </a:rPr>
              <a:t>• Structure of a node in a doubly linked list:</a:t>
            </a:r>
          </a:p>
          <a:p>
            <a:r>
              <a:rPr lang="en-US" sz="2000" b="1" dirty="0" smtClean="0">
                <a:solidFill>
                  <a:schemeClr val="bg1"/>
                </a:solidFill>
              </a:rPr>
              <a:t>  struct Node {</a:t>
            </a:r>
          </a:p>
          <a:p>
            <a:r>
              <a:rPr lang="en-US" sz="2000" b="1" dirty="0" smtClean="0">
                <a:solidFill>
                  <a:schemeClr val="bg1"/>
                </a:solidFill>
              </a:rPr>
              <a:t>    int data;</a:t>
            </a:r>
          </a:p>
          <a:p>
            <a:r>
              <a:rPr lang="en-US" sz="2000" b="1" dirty="0" smtClean="0">
                <a:solidFill>
                  <a:schemeClr val="bg1"/>
                </a:solidFill>
              </a:rPr>
              <a:t>    struct Node* next;</a:t>
            </a:r>
          </a:p>
          <a:p>
            <a:r>
              <a:rPr lang="en-US" sz="2000" b="1" dirty="0" smtClean="0">
                <a:solidFill>
                  <a:schemeClr val="bg1"/>
                </a:solidFill>
              </a:rPr>
              <a:t>    struct Node* prev;</a:t>
            </a:r>
          </a:p>
          <a:p>
            <a:r>
              <a:rPr lang="en-US" sz="2000" b="1" dirty="0" smtClean="0">
                <a:solidFill>
                  <a:schemeClr val="bg1"/>
                </a:solidFill>
              </a:rPr>
              <a:t>  };</a:t>
            </a:r>
          </a:p>
          <a:p>
            <a:endParaRPr lang="en-US" sz="2000" b="1" dirty="0" smtClean="0">
              <a:solidFill>
                <a:schemeClr val="bg1"/>
              </a:solidFill>
            </a:endParaRPr>
          </a:p>
          <a:p>
            <a:r>
              <a:rPr lang="en-US" sz="2000" b="1" dirty="0" smtClean="0">
                <a:solidFill>
                  <a:schemeClr val="bg1"/>
                </a:solidFill>
              </a:rPr>
              <a:t>• Code snippets:</a:t>
            </a:r>
          </a:p>
          <a:p>
            <a:r>
              <a:rPr lang="en-US" sz="2000" b="1" dirty="0" smtClean="0">
                <a:solidFill>
                  <a:schemeClr val="bg1"/>
                </a:solidFill>
              </a:rPr>
              <a:t>   - Creating a node</a:t>
            </a:r>
          </a:p>
          <a:p>
            <a:r>
              <a:rPr lang="en-US" sz="2000" b="1" dirty="0" smtClean="0">
                <a:solidFill>
                  <a:schemeClr val="bg1"/>
                </a:solidFill>
              </a:rPr>
              <a:t>   - Inserting a node</a:t>
            </a:r>
          </a:p>
          <a:p>
            <a:r>
              <a:rPr lang="en-US" sz="2000" b="1" dirty="0" smtClean="0">
                <a:solidFill>
                  <a:schemeClr val="bg1"/>
                </a:solidFill>
              </a:rPr>
              <a:t>   - Deleting a node</a:t>
            </a:r>
          </a:p>
          <a:p>
            <a:r>
              <a:rPr lang="en-US" sz="2000" b="1" dirty="0" smtClean="0">
                <a:solidFill>
                  <a:schemeClr val="bg1"/>
                </a:solidFill>
              </a:rPr>
              <a:t>   - Traversing the list</a:t>
            </a:r>
          </a:p>
          <a:p>
            <a:r>
              <a:rPr lang="en-US" sz="2000" b="1" dirty="0" smtClean="0">
                <a:solidFill>
                  <a:schemeClr val="bg1"/>
                </a:solidFill>
              </a:rPr>
              <a:t>• Explanation of how the code works</a:t>
            </a:r>
            <a:endParaRPr lang="en-US" sz="2000" b="1"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7146" y="128568"/>
            <a:ext cx="7715304" cy="738664"/>
          </a:xfrm>
          <a:prstGeom prst="rect">
            <a:avLst/>
          </a:prstGeom>
          <a:solidFill>
            <a:schemeClr val="accent3">
              <a:lumMod val="75000"/>
            </a:schemeClr>
          </a:solidFill>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nSpc>
                <a:spcPct val="100000"/>
              </a:lnSpc>
            </a:pPr>
            <a:r>
              <a:rPr lang="en-US" sz="2400" dirty="0" smtClean="0">
                <a:solidFill>
                  <a:srgbClr val="FFFF00"/>
                </a:solidFill>
                <a:latin typeface="Tahoma"/>
              </a:rPr>
              <a:t>Doubly Linked List Example in C – Adding nodes</a:t>
            </a:r>
            <a:endParaRPr lang="en-US" sz="2400" dirty="0">
              <a:solidFill>
                <a:srgbClr val="FFFF00"/>
              </a:solidFill>
            </a:endParaRPr>
          </a:p>
        </p:txBody>
      </p:sp>
      <p:sp>
        <p:nvSpPr>
          <p:cNvPr id="6" name="Subtitle 5"/>
          <p:cNvSpPr>
            <a:spLocks noGrp="1"/>
          </p:cNvSpPr>
          <p:nvPr>
            <p:ph type="subTitle" idx="1"/>
          </p:nvPr>
        </p:nvSpPr>
        <p:spPr>
          <a:xfrm>
            <a:off x="857224" y="1000108"/>
            <a:ext cx="6400800" cy="5514992"/>
          </a:xfrm>
          <a:solidFill>
            <a:schemeClr val="accent3">
              <a:lumMod val="75000"/>
            </a:schemeClr>
          </a:solidFill>
        </p:spPr>
        <p:txBody>
          <a:bodyPr>
            <a:noAutofit/>
          </a:bodyPr>
          <a:lstStyle/>
          <a:p>
            <a:pPr>
              <a:lnSpc>
                <a:spcPct val="100000"/>
              </a:lnSpc>
            </a:pPr>
            <a:r>
              <a:rPr lang="en-US" sz="2000" b="1" dirty="0" smtClean="0">
                <a:solidFill>
                  <a:schemeClr val="bg1"/>
                </a:solidFill>
                <a:latin typeface="Courier New"/>
              </a:rPr>
              <a:t>typedef struct _node {</a:t>
            </a:r>
            <a:endParaRPr lang="en-US" sz="2000" b="1" dirty="0" smtClean="0">
              <a:solidFill>
                <a:schemeClr val="bg1"/>
              </a:solidFill>
            </a:endParaRPr>
          </a:p>
          <a:p>
            <a:pPr>
              <a:lnSpc>
                <a:spcPct val="100000"/>
              </a:lnSpc>
            </a:pPr>
            <a:r>
              <a:rPr lang="en-US" sz="2000" b="1" dirty="0" smtClean="0">
                <a:solidFill>
                  <a:schemeClr val="bg1"/>
                </a:solidFill>
                <a:latin typeface="Courier New"/>
              </a:rPr>
              <a:t>    int contents ;</a:t>
            </a:r>
            <a:endParaRPr lang="en-US" sz="2000" b="1" dirty="0" smtClean="0">
              <a:solidFill>
                <a:schemeClr val="bg1"/>
              </a:solidFill>
            </a:endParaRPr>
          </a:p>
          <a:p>
            <a:pPr>
              <a:lnSpc>
                <a:spcPct val="100000"/>
              </a:lnSpc>
            </a:pPr>
            <a:r>
              <a:rPr lang="en-US" sz="2000" b="1" dirty="0" smtClean="0">
                <a:solidFill>
                  <a:schemeClr val="bg1"/>
                </a:solidFill>
                <a:latin typeface="Courier New"/>
              </a:rPr>
              <a:t>    struct _node *next ;</a:t>
            </a:r>
          </a:p>
          <a:p>
            <a:pPr>
              <a:lnSpc>
                <a:spcPct val="100000"/>
              </a:lnSpc>
            </a:pPr>
            <a:r>
              <a:rPr lang="en-US" sz="2000" b="1" dirty="0" smtClean="0">
                <a:solidFill>
                  <a:schemeClr val="bg1"/>
                </a:solidFill>
                <a:latin typeface="Courier New"/>
              </a:rPr>
              <a:t>    struct _node *prev;</a:t>
            </a:r>
            <a:endParaRPr lang="en-US" sz="2000" b="1" dirty="0" smtClean="0">
              <a:solidFill>
                <a:schemeClr val="bg1"/>
              </a:solidFill>
            </a:endParaRPr>
          </a:p>
          <a:p>
            <a:pPr>
              <a:lnSpc>
                <a:spcPct val="100000"/>
              </a:lnSpc>
            </a:pPr>
            <a:r>
              <a:rPr lang="en-US" sz="2000" b="1" dirty="0" smtClean="0">
                <a:solidFill>
                  <a:schemeClr val="bg1"/>
                </a:solidFill>
                <a:latin typeface="Courier New"/>
              </a:rPr>
              <a:t>} node ;</a:t>
            </a:r>
            <a:endParaRPr lang="en-US" sz="2000" b="1" dirty="0" smtClean="0">
              <a:solidFill>
                <a:schemeClr val="bg1"/>
              </a:solidFill>
            </a:endParaRPr>
          </a:p>
          <a:p>
            <a:pPr>
              <a:lnSpc>
                <a:spcPct val="100000"/>
              </a:lnSpc>
            </a:pPr>
            <a:endParaRPr lang="en-US" sz="2000" b="1" dirty="0" smtClean="0">
              <a:solidFill>
                <a:schemeClr val="bg1"/>
              </a:solidFill>
            </a:endParaRPr>
          </a:p>
          <a:p>
            <a:pPr>
              <a:lnSpc>
                <a:spcPct val="100000"/>
              </a:lnSpc>
            </a:pPr>
            <a:r>
              <a:rPr lang="en-US" sz="2000" b="1" dirty="0" smtClean="0">
                <a:solidFill>
                  <a:schemeClr val="bg1"/>
                </a:solidFill>
              </a:rPr>
              <a:t>//Create the node</a:t>
            </a:r>
          </a:p>
          <a:p>
            <a:r>
              <a:rPr lang="en-US" sz="2000" b="1" dirty="0" smtClean="0">
                <a:solidFill>
                  <a:schemeClr val="bg1"/>
                </a:solidFill>
                <a:latin typeface="Consolas" panose="020B0609020204030204" pitchFamily="49" charset="0"/>
              </a:rPr>
              <a:t>    struct node* n = malloc(</a:t>
            </a:r>
            <a:r>
              <a:rPr lang="en-US" sz="2000" b="1" dirty="0" err="1" smtClean="0">
                <a:solidFill>
                  <a:schemeClr val="bg1"/>
                </a:solidFill>
                <a:latin typeface="Consolas" panose="020B0609020204030204" pitchFamily="49" charset="0"/>
              </a:rPr>
              <a:t>sizeof</a:t>
            </a:r>
            <a:r>
              <a:rPr lang="en-US" sz="2000" b="1" dirty="0" smtClean="0">
                <a:solidFill>
                  <a:schemeClr val="bg1"/>
                </a:solidFill>
                <a:latin typeface="Consolas" panose="020B0609020204030204" pitchFamily="49" charset="0"/>
              </a:rPr>
              <a:t>(struct node));</a:t>
            </a:r>
          </a:p>
          <a:p>
            <a:r>
              <a:rPr lang="en-US" sz="2000" b="1" dirty="0" smtClean="0">
                <a:solidFill>
                  <a:schemeClr val="bg1"/>
                </a:solidFill>
                <a:latin typeface="Consolas" panose="020B0609020204030204" pitchFamily="49" charset="0"/>
              </a:rPr>
              <a:t>    n-&gt;contents = 800;</a:t>
            </a:r>
          </a:p>
          <a:p>
            <a:r>
              <a:rPr lang="en-US" sz="2000" b="1" dirty="0" smtClean="0">
                <a:solidFill>
                  <a:schemeClr val="bg1"/>
                </a:solidFill>
                <a:latin typeface="Consolas" panose="020B0609020204030204" pitchFamily="49" charset="0"/>
              </a:rPr>
              <a:t>    n-&gt;next = NULL; n-&gt;prev = NULL;</a:t>
            </a:r>
            <a:br>
              <a:rPr lang="en-US" sz="2000" b="1" dirty="0" smtClean="0">
                <a:solidFill>
                  <a:schemeClr val="bg1"/>
                </a:solidFill>
                <a:latin typeface="Consolas" panose="020B0609020204030204" pitchFamily="49" charset="0"/>
              </a:rPr>
            </a:br>
            <a:endParaRPr lang="en-US" sz="2000" b="1" dirty="0" smtClean="0">
              <a:solidFill>
                <a:schemeClr val="bg1"/>
              </a:solidFill>
              <a:latin typeface="Consolas" panose="020B0609020204030204" pitchFamily="49" charset="0"/>
            </a:endParaRPr>
          </a:p>
          <a:p>
            <a:pPr>
              <a:lnSpc>
                <a:spcPct val="100000"/>
              </a:lnSpc>
            </a:pPr>
            <a:r>
              <a:rPr lang="en-US" sz="2000" b="1" dirty="0" smtClean="0">
                <a:solidFill>
                  <a:schemeClr val="bg1"/>
                </a:solidFill>
              </a:rPr>
              <a:t>//Add the first node</a:t>
            </a:r>
          </a:p>
          <a:p>
            <a:r>
              <a:rPr lang="en-US" sz="2000" b="1" dirty="0" smtClean="0">
                <a:solidFill>
                  <a:schemeClr val="bg1"/>
                </a:solidFill>
                <a:latin typeface="Consolas" panose="020B0609020204030204" pitchFamily="49" charset="0"/>
              </a:rPr>
              <a:t>    </a:t>
            </a:r>
            <a:r>
              <a:rPr lang="en-US" sz="2000" b="1" dirty="0" err="1" smtClean="0">
                <a:solidFill>
                  <a:schemeClr val="bg1"/>
                </a:solidFill>
                <a:latin typeface="Consolas" panose="020B0609020204030204" pitchFamily="49" charset="0"/>
              </a:rPr>
              <a:t>p_head</a:t>
            </a:r>
            <a:r>
              <a:rPr lang="en-US" sz="2000" b="1" dirty="0" smtClean="0">
                <a:solidFill>
                  <a:schemeClr val="bg1"/>
                </a:solidFill>
                <a:latin typeface="Consolas" panose="020B0609020204030204" pitchFamily="49" charset="0"/>
              </a:rPr>
              <a:t> = n;</a:t>
            </a:r>
          </a:p>
          <a:p>
            <a:r>
              <a:rPr lang="en-US" sz="2000" b="1" dirty="0" smtClean="0">
                <a:solidFill>
                  <a:schemeClr val="bg1"/>
                </a:solidFill>
                <a:latin typeface="Consolas" panose="020B0609020204030204" pitchFamily="49" charset="0"/>
              </a:rPr>
              <a:t>    </a:t>
            </a:r>
            <a:r>
              <a:rPr lang="en-US" sz="2000" b="1" dirty="0" err="1" smtClean="0">
                <a:solidFill>
                  <a:schemeClr val="bg1"/>
                </a:solidFill>
                <a:latin typeface="Consolas" panose="020B0609020204030204" pitchFamily="49" charset="0"/>
              </a:rPr>
              <a:t>p_tail</a:t>
            </a:r>
            <a:r>
              <a:rPr lang="en-US" sz="2000" b="1" dirty="0" smtClean="0">
                <a:solidFill>
                  <a:schemeClr val="bg1"/>
                </a:solidFill>
                <a:latin typeface="Consolas" panose="020B0609020204030204" pitchFamily="49" charset="0"/>
              </a:rPr>
              <a:t> = n;</a:t>
            </a:r>
          </a:p>
          <a:p>
            <a:endParaRPr lang="en-US" sz="2000" b="1" dirty="0" smtClean="0">
              <a:solidFill>
                <a:schemeClr val="bg1"/>
              </a:solidFill>
              <a:latin typeface="Consolas" panose="020B0609020204030204" pitchFamily="49" charset="0"/>
            </a:endParaRPr>
          </a:p>
          <a:p>
            <a:pPr>
              <a:lnSpc>
                <a:spcPct val="100000"/>
              </a:lnSpc>
            </a:pPr>
            <a:endParaRPr lang="en-US" sz="2000" b="1" dirty="0" smtClean="0">
              <a:solidFill>
                <a:schemeClr val="bg1"/>
              </a:solidFill>
            </a:endParaRPr>
          </a:p>
          <a:p>
            <a:pPr algn="l"/>
            <a:endParaRPr lang="en-US" sz="2000" b="1"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7146" y="128568"/>
            <a:ext cx="7715304" cy="738664"/>
          </a:xfrm>
          <a:prstGeom prst="rect">
            <a:avLst/>
          </a:prstGeom>
          <a:solidFill>
            <a:schemeClr val="accent3">
              <a:lumMod val="75000"/>
            </a:schemeClr>
          </a:solidFill>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nSpc>
                <a:spcPct val="100000"/>
              </a:lnSpc>
            </a:pPr>
            <a:r>
              <a:rPr lang="en-US" sz="2400" dirty="0" smtClean="0">
                <a:solidFill>
                  <a:srgbClr val="FFFF00"/>
                </a:solidFill>
                <a:latin typeface="Tahoma"/>
              </a:rPr>
              <a:t>Doubly Linked List Example in C – Adding nodes</a:t>
            </a:r>
            <a:endParaRPr lang="en-US" sz="2400" dirty="0">
              <a:solidFill>
                <a:srgbClr val="FFFF00"/>
              </a:solidFill>
            </a:endParaRPr>
          </a:p>
        </p:txBody>
      </p:sp>
      <p:sp>
        <p:nvSpPr>
          <p:cNvPr id="6" name="Subtitle 5"/>
          <p:cNvSpPr>
            <a:spLocks noGrp="1"/>
          </p:cNvSpPr>
          <p:nvPr>
            <p:ph type="subTitle" idx="1"/>
          </p:nvPr>
        </p:nvSpPr>
        <p:spPr>
          <a:xfrm>
            <a:off x="857224" y="1000108"/>
            <a:ext cx="6400800" cy="5514992"/>
          </a:xfrm>
          <a:solidFill>
            <a:schemeClr val="accent3">
              <a:lumMod val="75000"/>
            </a:schemeClr>
          </a:solidFill>
        </p:spPr>
        <p:txBody>
          <a:bodyPr>
            <a:noAutofit/>
          </a:bodyPr>
          <a:lstStyle/>
          <a:p>
            <a:pPr>
              <a:lnSpc>
                <a:spcPct val="100000"/>
              </a:lnSpc>
            </a:pPr>
            <a:r>
              <a:rPr lang="en-US" sz="2000" b="1" dirty="0" smtClean="0">
                <a:solidFill>
                  <a:schemeClr val="bg1"/>
                </a:solidFill>
                <a:latin typeface="Courier New"/>
              </a:rPr>
              <a:t>typedef struct _node {</a:t>
            </a:r>
            <a:endParaRPr lang="en-US" sz="2000" b="1" dirty="0" smtClean="0">
              <a:solidFill>
                <a:schemeClr val="bg1"/>
              </a:solidFill>
            </a:endParaRPr>
          </a:p>
          <a:p>
            <a:pPr>
              <a:lnSpc>
                <a:spcPct val="100000"/>
              </a:lnSpc>
            </a:pPr>
            <a:r>
              <a:rPr lang="en-US" sz="2000" b="1" dirty="0" smtClean="0">
                <a:solidFill>
                  <a:schemeClr val="bg1"/>
                </a:solidFill>
                <a:latin typeface="Courier New"/>
              </a:rPr>
              <a:t>    int contents ;</a:t>
            </a:r>
            <a:endParaRPr lang="en-US" sz="2000" b="1" dirty="0" smtClean="0">
              <a:solidFill>
                <a:schemeClr val="bg1"/>
              </a:solidFill>
            </a:endParaRPr>
          </a:p>
          <a:p>
            <a:pPr>
              <a:lnSpc>
                <a:spcPct val="100000"/>
              </a:lnSpc>
            </a:pPr>
            <a:r>
              <a:rPr lang="en-US" sz="2000" b="1" dirty="0" smtClean="0">
                <a:solidFill>
                  <a:schemeClr val="bg1"/>
                </a:solidFill>
                <a:latin typeface="Courier New"/>
              </a:rPr>
              <a:t>    struct _node *next ;</a:t>
            </a:r>
          </a:p>
          <a:p>
            <a:pPr>
              <a:lnSpc>
                <a:spcPct val="100000"/>
              </a:lnSpc>
            </a:pPr>
            <a:r>
              <a:rPr lang="en-US" sz="2000" b="1" dirty="0" smtClean="0">
                <a:solidFill>
                  <a:schemeClr val="bg1"/>
                </a:solidFill>
                <a:latin typeface="Courier New"/>
              </a:rPr>
              <a:t>    struct _node *prev;</a:t>
            </a:r>
            <a:endParaRPr lang="en-US" sz="2000" b="1" dirty="0" smtClean="0">
              <a:solidFill>
                <a:schemeClr val="bg1"/>
              </a:solidFill>
            </a:endParaRPr>
          </a:p>
          <a:p>
            <a:pPr>
              <a:lnSpc>
                <a:spcPct val="100000"/>
              </a:lnSpc>
            </a:pPr>
            <a:r>
              <a:rPr lang="en-US" sz="2000" b="1" dirty="0" smtClean="0">
                <a:solidFill>
                  <a:schemeClr val="bg1"/>
                </a:solidFill>
                <a:latin typeface="Courier New"/>
              </a:rPr>
              <a:t>} node ;</a:t>
            </a:r>
            <a:endParaRPr lang="en-US" sz="2000" b="1" dirty="0" smtClean="0">
              <a:solidFill>
                <a:schemeClr val="bg1"/>
              </a:solidFill>
            </a:endParaRPr>
          </a:p>
          <a:p>
            <a:pPr>
              <a:lnSpc>
                <a:spcPct val="100000"/>
              </a:lnSpc>
            </a:pPr>
            <a:endParaRPr lang="en-US" sz="2000" b="1" dirty="0" smtClean="0">
              <a:solidFill>
                <a:schemeClr val="bg1"/>
              </a:solidFill>
            </a:endParaRPr>
          </a:p>
          <a:p>
            <a:pPr>
              <a:lnSpc>
                <a:spcPct val="100000"/>
              </a:lnSpc>
            </a:pPr>
            <a:r>
              <a:rPr lang="en-US" sz="2000" b="1" dirty="0" smtClean="0">
                <a:solidFill>
                  <a:schemeClr val="bg1"/>
                </a:solidFill>
              </a:rPr>
              <a:t>//Create the node</a:t>
            </a:r>
          </a:p>
          <a:p>
            <a:r>
              <a:rPr lang="en-US" sz="2000" b="1" dirty="0" smtClean="0">
                <a:solidFill>
                  <a:schemeClr val="bg1"/>
                </a:solidFill>
                <a:latin typeface="Consolas" panose="020B0609020204030204" pitchFamily="49" charset="0"/>
              </a:rPr>
              <a:t>    struct node* n = malloc(</a:t>
            </a:r>
            <a:r>
              <a:rPr lang="en-US" sz="2000" b="1" dirty="0" err="1" smtClean="0">
                <a:solidFill>
                  <a:schemeClr val="bg1"/>
                </a:solidFill>
                <a:latin typeface="Consolas" panose="020B0609020204030204" pitchFamily="49" charset="0"/>
              </a:rPr>
              <a:t>sizeof</a:t>
            </a:r>
            <a:r>
              <a:rPr lang="en-US" sz="2000" b="1" dirty="0" smtClean="0">
                <a:solidFill>
                  <a:schemeClr val="bg1"/>
                </a:solidFill>
                <a:latin typeface="Consolas" panose="020B0609020204030204" pitchFamily="49" charset="0"/>
              </a:rPr>
              <a:t>(struct node));</a:t>
            </a:r>
          </a:p>
          <a:p>
            <a:r>
              <a:rPr lang="en-US" sz="2000" b="1" dirty="0" smtClean="0">
                <a:solidFill>
                  <a:schemeClr val="bg1"/>
                </a:solidFill>
                <a:latin typeface="Consolas" panose="020B0609020204030204" pitchFamily="49" charset="0"/>
              </a:rPr>
              <a:t>    n-&gt;contents = 800;</a:t>
            </a:r>
          </a:p>
          <a:p>
            <a:r>
              <a:rPr lang="en-US" sz="2000" b="1" dirty="0" smtClean="0">
                <a:solidFill>
                  <a:schemeClr val="bg1"/>
                </a:solidFill>
                <a:latin typeface="Consolas" panose="020B0609020204030204" pitchFamily="49" charset="0"/>
              </a:rPr>
              <a:t>    n-&gt;next = NULL; n-&gt;prev = NULL;</a:t>
            </a:r>
            <a:br>
              <a:rPr lang="en-US" sz="2000" b="1" dirty="0" smtClean="0">
                <a:solidFill>
                  <a:schemeClr val="bg1"/>
                </a:solidFill>
                <a:latin typeface="Consolas" panose="020B0609020204030204" pitchFamily="49" charset="0"/>
              </a:rPr>
            </a:br>
            <a:endParaRPr lang="en-US" sz="2000" b="1" dirty="0" smtClean="0">
              <a:solidFill>
                <a:schemeClr val="bg1"/>
              </a:solidFill>
              <a:latin typeface="Consolas" panose="020B0609020204030204" pitchFamily="49" charset="0"/>
            </a:endParaRPr>
          </a:p>
          <a:p>
            <a:pPr>
              <a:lnSpc>
                <a:spcPct val="100000"/>
              </a:lnSpc>
            </a:pPr>
            <a:r>
              <a:rPr lang="en-US" sz="2000" b="1" dirty="0" smtClean="0">
                <a:solidFill>
                  <a:schemeClr val="bg1"/>
                </a:solidFill>
              </a:rPr>
              <a:t>//Add the first node</a:t>
            </a:r>
          </a:p>
          <a:p>
            <a:r>
              <a:rPr lang="en-US" sz="2000" b="1" dirty="0" smtClean="0">
                <a:solidFill>
                  <a:schemeClr val="bg1"/>
                </a:solidFill>
                <a:latin typeface="Consolas" panose="020B0609020204030204" pitchFamily="49" charset="0"/>
              </a:rPr>
              <a:t>    </a:t>
            </a:r>
            <a:r>
              <a:rPr lang="en-US" sz="2000" b="1" dirty="0" err="1" smtClean="0">
                <a:solidFill>
                  <a:schemeClr val="bg1"/>
                </a:solidFill>
                <a:latin typeface="Consolas" panose="020B0609020204030204" pitchFamily="49" charset="0"/>
              </a:rPr>
              <a:t>p_head</a:t>
            </a:r>
            <a:r>
              <a:rPr lang="en-US" sz="2000" b="1" dirty="0" smtClean="0">
                <a:solidFill>
                  <a:schemeClr val="bg1"/>
                </a:solidFill>
                <a:latin typeface="Consolas" panose="020B0609020204030204" pitchFamily="49" charset="0"/>
              </a:rPr>
              <a:t> = n;</a:t>
            </a:r>
          </a:p>
          <a:p>
            <a:r>
              <a:rPr lang="en-US" sz="2000" b="1" dirty="0" smtClean="0">
                <a:solidFill>
                  <a:schemeClr val="bg1"/>
                </a:solidFill>
                <a:latin typeface="Consolas" panose="020B0609020204030204" pitchFamily="49" charset="0"/>
              </a:rPr>
              <a:t>    </a:t>
            </a:r>
            <a:r>
              <a:rPr lang="en-US" sz="2000" b="1" dirty="0" err="1" smtClean="0">
                <a:solidFill>
                  <a:schemeClr val="bg1"/>
                </a:solidFill>
                <a:latin typeface="Consolas" panose="020B0609020204030204" pitchFamily="49" charset="0"/>
              </a:rPr>
              <a:t>p_tail</a:t>
            </a:r>
            <a:r>
              <a:rPr lang="en-US" sz="2000" b="1" dirty="0" smtClean="0">
                <a:solidFill>
                  <a:schemeClr val="bg1"/>
                </a:solidFill>
                <a:latin typeface="Consolas" panose="020B0609020204030204" pitchFamily="49" charset="0"/>
              </a:rPr>
              <a:t> = n;</a:t>
            </a:r>
          </a:p>
          <a:p>
            <a:endParaRPr lang="en-US" sz="2000" b="1" dirty="0" smtClean="0">
              <a:solidFill>
                <a:schemeClr val="bg1"/>
              </a:solidFill>
              <a:latin typeface="Consolas" panose="020B0609020204030204" pitchFamily="49" charset="0"/>
            </a:endParaRPr>
          </a:p>
          <a:p>
            <a:pPr>
              <a:lnSpc>
                <a:spcPct val="100000"/>
              </a:lnSpc>
            </a:pPr>
            <a:endParaRPr lang="en-US" sz="2000" b="1" dirty="0" smtClean="0">
              <a:solidFill>
                <a:schemeClr val="bg1"/>
              </a:solidFill>
            </a:endParaRPr>
          </a:p>
          <a:p>
            <a:pPr algn="l"/>
            <a:endParaRPr lang="en-US" sz="2000" b="1"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7146" y="128568"/>
            <a:ext cx="7715304" cy="553998"/>
          </a:xfrm>
          <a:prstGeom prst="rect">
            <a:avLst/>
          </a:prstGeom>
          <a:solidFill>
            <a:schemeClr val="accent3">
              <a:lumMod val="75000"/>
            </a:schemeClr>
          </a:solidFill>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nSpc>
                <a:spcPct val="100000"/>
              </a:lnSpc>
            </a:pPr>
            <a:r>
              <a:rPr lang="en-US" sz="3600" dirty="0" smtClean="0">
                <a:solidFill>
                  <a:srgbClr val="FFFF00"/>
                </a:solidFill>
              </a:rPr>
              <a:t>Advantages of Doubly Linked List</a:t>
            </a:r>
            <a:endParaRPr lang="en-US" sz="3600" dirty="0">
              <a:solidFill>
                <a:srgbClr val="FFFF00"/>
              </a:solidFill>
            </a:endParaRPr>
          </a:p>
        </p:txBody>
      </p:sp>
      <p:sp>
        <p:nvSpPr>
          <p:cNvPr id="6" name="Subtitle 5"/>
          <p:cNvSpPr>
            <a:spLocks noGrp="1"/>
          </p:cNvSpPr>
          <p:nvPr>
            <p:ph type="subTitle" idx="1"/>
          </p:nvPr>
        </p:nvSpPr>
        <p:spPr>
          <a:xfrm>
            <a:off x="857224" y="1000108"/>
            <a:ext cx="6400800" cy="2786082"/>
          </a:xfrm>
          <a:solidFill>
            <a:schemeClr val="accent3">
              <a:lumMod val="75000"/>
            </a:schemeClr>
          </a:solidFill>
        </p:spPr>
        <p:txBody>
          <a:bodyPr>
            <a:noAutofit/>
          </a:bodyPr>
          <a:lstStyle/>
          <a:p>
            <a:pPr algn="l"/>
            <a:r>
              <a:rPr lang="en-US" sz="2000" b="1" dirty="0" smtClean="0">
                <a:solidFill>
                  <a:srgbClr val="FFFF00"/>
                </a:solidFill>
              </a:rPr>
              <a:t>Bidirectional traversal:</a:t>
            </a:r>
          </a:p>
          <a:p>
            <a:pPr algn="l"/>
            <a:r>
              <a:rPr lang="en-US" sz="2000" b="1" dirty="0" smtClean="0">
                <a:solidFill>
                  <a:schemeClr val="bg1"/>
                </a:solidFill>
              </a:rPr>
              <a:t>                            Traverse the list in both directions</a:t>
            </a:r>
          </a:p>
          <a:p>
            <a:pPr algn="l"/>
            <a:endParaRPr lang="en-US" sz="2000" b="1" dirty="0" smtClean="0">
              <a:solidFill>
                <a:schemeClr val="bg1"/>
              </a:solidFill>
            </a:endParaRPr>
          </a:p>
          <a:p>
            <a:pPr algn="l"/>
            <a:r>
              <a:rPr lang="en-US" sz="2000" b="1" dirty="0" smtClean="0">
                <a:solidFill>
                  <a:schemeClr val="bg1"/>
                </a:solidFill>
              </a:rPr>
              <a:t>• </a:t>
            </a:r>
            <a:r>
              <a:rPr lang="en-US" sz="2000" b="1" dirty="0" smtClean="0">
                <a:solidFill>
                  <a:srgbClr val="FFFF00"/>
                </a:solidFill>
              </a:rPr>
              <a:t>Easier deletion</a:t>
            </a:r>
            <a:r>
              <a:rPr lang="en-US" sz="2000" b="1" dirty="0" smtClean="0">
                <a:solidFill>
                  <a:schemeClr val="bg1"/>
                </a:solidFill>
              </a:rPr>
              <a:t>: Direct access to the previous node</a:t>
            </a:r>
          </a:p>
          <a:p>
            <a:pPr algn="l"/>
            <a:endParaRPr lang="en-US" sz="2000" b="1" dirty="0" smtClean="0">
              <a:solidFill>
                <a:schemeClr val="bg1"/>
              </a:solidFill>
            </a:endParaRPr>
          </a:p>
          <a:p>
            <a:pPr algn="l"/>
            <a:r>
              <a:rPr lang="en-US" sz="2000" b="1" dirty="0" smtClean="0">
                <a:solidFill>
                  <a:schemeClr val="bg1"/>
                </a:solidFill>
              </a:rPr>
              <a:t>• More flexibility in operations compared to singly linked lists</a:t>
            </a:r>
          </a:p>
          <a:p>
            <a:endParaRPr lang="en-US" sz="2000" b="1" dirty="0" smtClean="0">
              <a:solidFill>
                <a:schemeClr val="bg1"/>
              </a:solidFill>
              <a:latin typeface="Consolas" panose="020B0609020204030204" pitchFamily="49" charset="0"/>
            </a:endParaRPr>
          </a:p>
          <a:p>
            <a:pPr>
              <a:lnSpc>
                <a:spcPct val="100000"/>
              </a:lnSpc>
            </a:pPr>
            <a:endParaRPr lang="en-US" sz="2000" b="1" dirty="0" smtClean="0">
              <a:solidFill>
                <a:schemeClr val="bg1"/>
              </a:solidFill>
            </a:endParaRPr>
          </a:p>
          <a:p>
            <a:pPr algn="l"/>
            <a:endParaRPr lang="en-US" sz="2000" b="1"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7146" y="128568"/>
            <a:ext cx="7715304" cy="1107996"/>
          </a:xfrm>
          <a:prstGeom prst="rect">
            <a:avLst/>
          </a:prstGeom>
          <a:solidFill>
            <a:schemeClr val="accent3">
              <a:lumMod val="75000"/>
            </a:schemeClr>
          </a:solidFill>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nSpc>
                <a:spcPct val="100000"/>
              </a:lnSpc>
            </a:pPr>
            <a:r>
              <a:rPr lang="en-US" sz="3600" dirty="0" err="1" smtClean="0">
                <a:solidFill>
                  <a:srgbClr val="FFFF00"/>
                </a:solidFill>
              </a:rPr>
              <a:t>DISAdvantages</a:t>
            </a:r>
            <a:r>
              <a:rPr lang="en-US" sz="3600" dirty="0" smtClean="0">
                <a:solidFill>
                  <a:srgbClr val="FFFF00"/>
                </a:solidFill>
              </a:rPr>
              <a:t> of Doubly Linked List</a:t>
            </a:r>
            <a:endParaRPr lang="en-US" sz="3600" dirty="0">
              <a:solidFill>
                <a:srgbClr val="FFFF00"/>
              </a:solidFill>
            </a:endParaRPr>
          </a:p>
        </p:txBody>
      </p:sp>
      <p:sp>
        <p:nvSpPr>
          <p:cNvPr id="6" name="Subtitle 5"/>
          <p:cNvSpPr>
            <a:spLocks noGrp="1"/>
          </p:cNvSpPr>
          <p:nvPr>
            <p:ph type="subTitle" idx="1"/>
          </p:nvPr>
        </p:nvSpPr>
        <p:spPr>
          <a:xfrm>
            <a:off x="857224" y="1500174"/>
            <a:ext cx="6400800" cy="2428892"/>
          </a:xfrm>
          <a:solidFill>
            <a:schemeClr val="accent3">
              <a:lumMod val="75000"/>
            </a:schemeClr>
          </a:solidFill>
        </p:spPr>
        <p:txBody>
          <a:bodyPr>
            <a:noAutofit/>
          </a:bodyPr>
          <a:lstStyle/>
          <a:p>
            <a:pPr algn="l"/>
            <a:r>
              <a:rPr lang="en-US" sz="2000" b="1" dirty="0" smtClean="0">
                <a:solidFill>
                  <a:srgbClr val="FFFF00"/>
                </a:solidFill>
              </a:rPr>
              <a:t>More memory usage: </a:t>
            </a:r>
            <a:r>
              <a:rPr lang="en-US" sz="2000" b="1" dirty="0" smtClean="0">
                <a:solidFill>
                  <a:schemeClr val="bg1"/>
                </a:solidFill>
              </a:rPr>
              <a:t>Extra space for the previous pointer</a:t>
            </a:r>
          </a:p>
          <a:p>
            <a:pPr algn="l"/>
            <a:endParaRPr lang="en-US" sz="2000" b="1" dirty="0" smtClean="0">
              <a:solidFill>
                <a:schemeClr val="bg1"/>
              </a:solidFill>
            </a:endParaRPr>
          </a:p>
          <a:p>
            <a:pPr algn="l"/>
            <a:r>
              <a:rPr lang="en-US" sz="2000" b="1" dirty="0" smtClean="0">
                <a:solidFill>
                  <a:schemeClr val="bg1"/>
                </a:solidFill>
              </a:rPr>
              <a:t>•</a:t>
            </a:r>
            <a:r>
              <a:rPr lang="en-US" sz="2000" b="1" dirty="0" smtClean="0">
                <a:solidFill>
                  <a:srgbClr val="FFFF00"/>
                </a:solidFill>
              </a:rPr>
              <a:t> Complex implementation: </a:t>
            </a:r>
            <a:r>
              <a:rPr lang="en-US" sz="2000" b="1" dirty="0" smtClean="0">
                <a:solidFill>
                  <a:schemeClr val="bg1"/>
                </a:solidFill>
              </a:rPr>
              <a:t>Managing two pointers</a:t>
            </a:r>
          </a:p>
          <a:p>
            <a:pPr algn="l"/>
            <a:endParaRPr lang="en-US" sz="2000" b="1" dirty="0" smtClean="0">
              <a:solidFill>
                <a:schemeClr val="bg1"/>
              </a:solidFill>
            </a:endParaRPr>
          </a:p>
          <a:p>
            <a:pPr algn="l"/>
            <a:r>
              <a:rPr lang="en-US" sz="2000" b="1" dirty="0" smtClean="0">
                <a:solidFill>
                  <a:schemeClr val="bg1"/>
                </a:solidFill>
              </a:rPr>
              <a:t>• Slightly slower operations due to managing two pointers</a:t>
            </a:r>
          </a:p>
          <a:p>
            <a:pPr algn="l"/>
            <a:endParaRPr lang="en-US" sz="2000" b="1" dirty="0" smtClean="0">
              <a:solidFill>
                <a:schemeClr val="bg1"/>
              </a:solidFill>
              <a:latin typeface="Consolas" panose="020B0609020204030204" pitchFamily="49" charset="0"/>
            </a:endParaRPr>
          </a:p>
          <a:p>
            <a:pPr algn="l">
              <a:lnSpc>
                <a:spcPct val="100000"/>
              </a:lnSpc>
            </a:pPr>
            <a:endParaRPr lang="en-US" sz="2000" b="1" dirty="0" smtClean="0">
              <a:solidFill>
                <a:schemeClr val="bg1"/>
              </a:solidFill>
            </a:endParaRPr>
          </a:p>
          <a:p>
            <a:pPr algn="l"/>
            <a:endParaRPr lang="en-US" sz="2000" b="1"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7146" y="128568"/>
            <a:ext cx="7715304" cy="553998"/>
          </a:xfrm>
          <a:prstGeom prst="rect">
            <a:avLst/>
          </a:prstGeom>
          <a:solidFill>
            <a:schemeClr val="accent3">
              <a:lumMod val="75000"/>
            </a:schemeClr>
          </a:solidFill>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nSpc>
                <a:spcPct val="100000"/>
              </a:lnSpc>
            </a:pPr>
            <a:r>
              <a:rPr lang="en-US" sz="3600" dirty="0" smtClean="0">
                <a:solidFill>
                  <a:srgbClr val="FFFF00"/>
                </a:solidFill>
              </a:rPr>
              <a:t>Real-World Applications</a:t>
            </a:r>
            <a:endParaRPr lang="en-US" sz="3600" dirty="0">
              <a:solidFill>
                <a:srgbClr val="FFFF00"/>
              </a:solidFill>
            </a:endParaRPr>
          </a:p>
        </p:txBody>
      </p:sp>
      <p:sp>
        <p:nvSpPr>
          <p:cNvPr id="6" name="Subtitle 5"/>
          <p:cNvSpPr>
            <a:spLocks noGrp="1"/>
          </p:cNvSpPr>
          <p:nvPr>
            <p:ph type="subTitle" idx="1"/>
          </p:nvPr>
        </p:nvSpPr>
        <p:spPr>
          <a:xfrm>
            <a:off x="857224" y="1500174"/>
            <a:ext cx="6400800" cy="2428892"/>
          </a:xfrm>
          <a:solidFill>
            <a:schemeClr val="accent3">
              <a:lumMod val="75000"/>
            </a:schemeClr>
          </a:solidFill>
        </p:spPr>
        <p:txBody>
          <a:bodyPr>
            <a:noAutofit/>
          </a:bodyPr>
          <a:lstStyle/>
          <a:p>
            <a:r>
              <a:rPr lang="en-US" sz="2000" b="1" dirty="0" smtClean="0">
                <a:solidFill>
                  <a:schemeClr val="bg1"/>
                </a:solidFill>
              </a:rPr>
              <a:t>• Navigation systems: Web browsers' back and forward functionalities</a:t>
            </a:r>
          </a:p>
          <a:p>
            <a:pPr algn="l"/>
            <a:r>
              <a:rPr lang="en-US" sz="2000" b="1" dirty="0" smtClean="0">
                <a:solidFill>
                  <a:schemeClr val="bg1"/>
                </a:solidFill>
              </a:rPr>
              <a:t>• Undo/redo functionalities in software</a:t>
            </a:r>
          </a:p>
          <a:p>
            <a:pPr algn="l"/>
            <a:r>
              <a:rPr lang="en-US" sz="2000" b="1" dirty="0" smtClean="0">
                <a:solidFill>
                  <a:schemeClr val="bg1"/>
                </a:solidFill>
              </a:rPr>
              <a:t>• Use in complex data structures like Fibonacci heaps</a:t>
            </a:r>
            <a:endParaRPr lang="en-US" sz="2000" b="1"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7146" y="128568"/>
            <a:ext cx="7715304" cy="553998"/>
          </a:xfrm>
          <a:prstGeom prst="rect">
            <a:avLst/>
          </a:prstGeom>
          <a:solidFill>
            <a:schemeClr val="accent3">
              <a:lumMod val="75000"/>
            </a:schemeClr>
          </a:solidFill>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nSpc>
                <a:spcPct val="100000"/>
              </a:lnSpc>
            </a:pPr>
            <a:r>
              <a:rPr lang="en-US" sz="3600" dirty="0" smtClean="0">
                <a:solidFill>
                  <a:srgbClr val="FFFF00"/>
                </a:solidFill>
              </a:rPr>
              <a:t>conclusion</a:t>
            </a:r>
            <a:endParaRPr lang="en-US" sz="3600" dirty="0">
              <a:solidFill>
                <a:srgbClr val="FFFF00"/>
              </a:solidFill>
            </a:endParaRPr>
          </a:p>
        </p:txBody>
      </p:sp>
      <p:sp>
        <p:nvSpPr>
          <p:cNvPr id="6" name="Subtitle 5"/>
          <p:cNvSpPr>
            <a:spLocks noGrp="1"/>
          </p:cNvSpPr>
          <p:nvPr>
            <p:ph type="subTitle" idx="1"/>
          </p:nvPr>
        </p:nvSpPr>
        <p:spPr>
          <a:xfrm>
            <a:off x="857224" y="1500174"/>
            <a:ext cx="6400800" cy="1643076"/>
          </a:xfrm>
          <a:solidFill>
            <a:schemeClr val="accent3">
              <a:lumMod val="75000"/>
            </a:schemeClr>
          </a:solidFill>
        </p:spPr>
        <p:txBody>
          <a:bodyPr>
            <a:noAutofit/>
          </a:bodyPr>
          <a:lstStyle/>
          <a:p>
            <a:pPr algn="l"/>
            <a:r>
              <a:rPr lang="en-US" sz="2000" b="1" dirty="0" smtClean="0">
                <a:solidFill>
                  <a:schemeClr val="bg1"/>
                </a:solidFill>
              </a:rPr>
              <a:t>Doubly linked lists provide efficient bidirectional traversal, flexible operations, but with increased complexity and memory usage, essential in specific applications.</a:t>
            </a:r>
            <a:endParaRPr lang="en-US" sz="2000" b="1" dirty="0">
              <a:solidFill>
                <a:schemeClr val="bg1"/>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83</TotalTime>
  <Words>357</Words>
  <Application>Microsoft Office PowerPoint</Application>
  <PresentationFormat>On-screen Show (4:3)</PresentationFormat>
  <Paragraphs>99</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Apex</vt:lpstr>
      <vt:lpstr>TAMRALIPTA INSTITUTE OF MANAGEMENTB &amp; TECHNOLLOGY (212)  AFFILIATED BY MAULANA ABDUL KALAM AZAD UNIVERSITY OF TECHNOLOGY, WEST BENGAL</vt:lpstr>
      <vt:lpstr>CONTENT</vt:lpstr>
      <vt:lpstr>Introduction to Data Structures</vt:lpstr>
      <vt:lpstr>Doubly Linked Lists</vt:lpstr>
      <vt:lpstr>Implementation in C</vt:lpstr>
      <vt:lpstr>Doubly Linked List Example in C – Adding nodes</vt:lpstr>
      <vt:lpstr>Doubly Linked List Example in C – Adding nodes</vt:lpstr>
      <vt:lpstr>Advantages of Doubly Linked List</vt:lpstr>
      <vt:lpstr>DISAdvantages of Doubly Linked List</vt:lpstr>
      <vt:lpstr>Real-World Applications</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TAMRALIPTA INSTITUTE OF MANAGEMENTB &amp; TECHNOLLOGY (212)  AFFILIATED BY MAULANA ABDUL KALAM AZAD UNIVERSITY OF TECHNOLOGY, WEST BENGAL</dc:title>
  <dc:creator>admin</dc:creator>
  <cp:lastModifiedBy>admin</cp:lastModifiedBy>
  <cp:revision>17</cp:revision>
  <dcterms:created xsi:type="dcterms:W3CDTF">2024-08-05T16:06:01Z</dcterms:created>
  <dcterms:modified xsi:type="dcterms:W3CDTF">2024-08-07T06:58:58Z</dcterms:modified>
</cp:coreProperties>
</file>